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0" r:id="rId2"/>
    <p:sldId id="290" r:id="rId3"/>
    <p:sldId id="289" r:id="rId4"/>
    <p:sldId id="291" r:id="rId5"/>
    <p:sldId id="292" r:id="rId6"/>
    <p:sldId id="293" r:id="rId7"/>
    <p:sldId id="294" r:id="rId8"/>
    <p:sldId id="295" r:id="rId9"/>
    <p:sldId id="296" r:id="rId10"/>
    <p:sldId id="297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484" autoAdjust="0"/>
    <p:restoredTop sz="96144" autoAdjust="0"/>
  </p:normalViewPr>
  <p:slideViewPr>
    <p:cSldViewPr snapToGrid="0">
      <p:cViewPr varScale="1">
        <p:scale>
          <a:sx n="80" d="100"/>
          <a:sy n="80" d="100"/>
        </p:scale>
        <p:origin x="102" y="7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C3E58-0FED-48EC-8CBE-B86CB620638B}" type="datetimeFigureOut">
              <a:rPr lang="en-US" smtClean="0"/>
              <a:t>8/13/2024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92930-8BB3-46AE-BFA3-EE14FD3303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19539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C3E58-0FED-48EC-8CBE-B86CB620638B}" type="datetimeFigureOut">
              <a:rPr lang="en-US" smtClean="0"/>
              <a:t>8/13/2024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92930-8BB3-46AE-BFA3-EE14FD3303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1633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C3E58-0FED-48EC-8CBE-B86CB620638B}" type="datetimeFigureOut">
              <a:rPr lang="en-US" smtClean="0"/>
              <a:t>8/13/2024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92930-8BB3-46AE-BFA3-EE14FD3303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774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C3E58-0FED-48EC-8CBE-B86CB620638B}" type="datetimeFigureOut">
              <a:rPr lang="en-US" smtClean="0"/>
              <a:t>8/13/2024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92930-8BB3-46AE-BFA3-EE14FD3303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3642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C3E58-0FED-48EC-8CBE-B86CB620638B}" type="datetimeFigureOut">
              <a:rPr lang="en-US" smtClean="0"/>
              <a:t>8/13/2024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92930-8BB3-46AE-BFA3-EE14FD3303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0213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C3E58-0FED-48EC-8CBE-B86CB620638B}" type="datetimeFigureOut">
              <a:rPr lang="en-US" smtClean="0"/>
              <a:t>8/13/2024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92930-8BB3-46AE-BFA3-EE14FD3303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2599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C3E58-0FED-48EC-8CBE-B86CB620638B}" type="datetimeFigureOut">
              <a:rPr lang="en-US" smtClean="0"/>
              <a:t>8/13/2024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92930-8BB3-46AE-BFA3-EE14FD3303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4769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C3E58-0FED-48EC-8CBE-B86CB620638B}" type="datetimeFigureOut">
              <a:rPr lang="en-US" smtClean="0"/>
              <a:t>8/13/2024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92930-8BB3-46AE-BFA3-EE14FD3303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88819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C3E58-0FED-48EC-8CBE-B86CB620638B}" type="datetimeFigureOut">
              <a:rPr lang="en-US" smtClean="0"/>
              <a:t>8/13/2024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92930-8BB3-46AE-BFA3-EE14FD3303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0660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C3E58-0FED-48EC-8CBE-B86CB620638B}" type="datetimeFigureOut">
              <a:rPr lang="en-US" smtClean="0"/>
              <a:t>8/13/2024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3C792930-8BB3-46AE-BFA3-EE14FD3303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9803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C3E58-0FED-48EC-8CBE-B86CB620638B}" type="datetimeFigureOut">
              <a:rPr lang="en-US" smtClean="0"/>
              <a:t>8/13/2024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92930-8BB3-46AE-BFA3-EE14FD3303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9982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C3E58-0FED-48EC-8CBE-B86CB620638B}" type="datetimeFigureOut">
              <a:rPr lang="en-US" smtClean="0"/>
              <a:t>8/13/2024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92930-8BB3-46AE-BFA3-EE14FD3303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2311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C3E58-0FED-48EC-8CBE-B86CB620638B}" type="datetimeFigureOut">
              <a:rPr lang="en-US" smtClean="0"/>
              <a:t>8/13/2024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92930-8BB3-46AE-BFA3-EE14FD3303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686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C3E58-0FED-48EC-8CBE-B86CB620638B}" type="datetimeFigureOut">
              <a:rPr lang="en-US" smtClean="0"/>
              <a:t>8/13/2024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92930-8BB3-46AE-BFA3-EE14FD3303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5181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C3E58-0FED-48EC-8CBE-B86CB620638B}" type="datetimeFigureOut">
              <a:rPr lang="en-US" smtClean="0"/>
              <a:t>8/13/2024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92930-8BB3-46AE-BFA3-EE14FD3303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1485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C3E58-0FED-48EC-8CBE-B86CB620638B}" type="datetimeFigureOut">
              <a:rPr lang="en-US" smtClean="0"/>
              <a:t>8/13/2024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92930-8BB3-46AE-BFA3-EE14FD3303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5239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C3E58-0FED-48EC-8CBE-B86CB620638B}" type="datetimeFigureOut">
              <a:rPr lang="en-US" smtClean="0"/>
              <a:t>8/13/2024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92930-8BB3-46AE-BFA3-EE14FD3303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64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8CCC3E58-0FED-48EC-8CBE-B86CB620638B}" type="datetimeFigureOut">
              <a:rPr lang="en-US" smtClean="0"/>
              <a:t>8/13/2024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3C792930-8BB3-46AE-BFA3-EE14FD3303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89535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830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64862" y="602560"/>
            <a:ext cx="50698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tx2">
                    <a:lumMod val="50000"/>
                  </a:schemeClr>
                </a:solidFill>
              </a:rPr>
              <a:t>Effective </a:t>
            </a:r>
            <a:r>
              <a:rPr lang="en-US" sz="3600" dirty="0">
                <a:solidFill>
                  <a:schemeClr val="tx2">
                    <a:lumMod val="50000"/>
                  </a:schemeClr>
                </a:solidFill>
              </a:rPr>
              <a:t>Color Correction</a:t>
            </a:r>
            <a:endParaRPr lang="en-US" sz="36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1480641" y="3346168"/>
            <a:ext cx="5516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chemeClr val="bg1"/>
                </a:solidFill>
              </a:rPr>
              <a:t>Work non-destructively using adjustment layers</a:t>
            </a:r>
          </a:p>
        </p:txBody>
      </p:sp>
      <p:sp>
        <p:nvSpPr>
          <p:cNvPr id="24" name="Rectangle 23"/>
          <p:cNvSpPr/>
          <p:nvPr/>
        </p:nvSpPr>
        <p:spPr>
          <a:xfrm>
            <a:off x="1480641" y="3845213"/>
            <a:ext cx="463620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chemeClr val="bg1"/>
                </a:solidFill>
              </a:rPr>
              <a:t>Use layer masks to target </a:t>
            </a:r>
            <a:r>
              <a:rPr lang="en-US" sz="2000" dirty="0" smtClean="0">
                <a:solidFill>
                  <a:schemeClr val="bg1"/>
                </a:solidFill>
              </a:rPr>
              <a:t>adjustments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1480641" y="4344258"/>
            <a:ext cx="577594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chemeClr val="bg1"/>
                </a:solidFill>
              </a:rPr>
              <a:t>Adjust individual color channels for precise control</a:t>
            </a:r>
          </a:p>
        </p:txBody>
      </p:sp>
      <p:sp>
        <p:nvSpPr>
          <p:cNvPr id="4" name="AutoShape 2" descr="Colorful Umbrella Images – Browse 252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480641" y="4843303"/>
            <a:ext cx="754065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chemeClr val="bg1"/>
                </a:solidFill>
              </a:rPr>
              <a:t>Regularly compare with the original image to avoid over-correction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645" y="1347826"/>
            <a:ext cx="2067070" cy="1653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294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50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5" grpId="0"/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53948" y="2051025"/>
            <a:ext cx="2354655" cy="455417"/>
          </a:xfrm>
        </p:spPr>
        <p:txBody>
          <a:bodyPr>
            <a:normAutofit/>
          </a:bodyPr>
          <a:lstStyle/>
          <a:p>
            <a:pPr marL="342900" indent="-342900">
              <a:buSzPct val="85000"/>
              <a:buFont typeface="Wingdings 3" panose="05040102010807070707" pitchFamily="18" charset="2"/>
              <a:buChar char="u"/>
            </a:pPr>
            <a:r>
              <a:rPr lang="en-US" sz="2000" dirty="0" smtClean="0">
                <a:solidFill>
                  <a:schemeClr val="bg1"/>
                </a:solidFill>
              </a:rPr>
              <a:t>Color Correction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214487" y="996416"/>
            <a:ext cx="30651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chemeClr val="tx2">
                    <a:lumMod val="50000"/>
                  </a:schemeClr>
                </a:solidFill>
              </a:rPr>
              <a:t>About today…</a:t>
            </a:r>
            <a:endParaRPr lang="en-US" sz="36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2738169" y="2506442"/>
            <a:ext cx="2487003" cy="45541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SzPct val="85000"/>
              <a:buFont typeface="Wingdings 3" panose="05040102010807070707" pitchFamily="18" charset="2"/>
              <a:buChar char="u"/>
            </a:pPr>
            <a:r>
              <a:rPr lang="en-US" sz="2000" dirty="0" smtClean="0">
                <a:solidFill>
                  <a:schemeClr val="bg1"/>
                </a:solidFill>
              </a:rPr>
              <a:t>Adjustment Layer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3227929" y="3012858"/>
            <a:ext cx="3368842" cy="45541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SzPct val="85000"/>
              <a:buFont typeface="Wingdings" panose="05000000000000000000" pitchFamily="2" charset="2"/>
              <a:buChar char="§"/>
            </a:pPr>
            <a:r>
              <a:rPr lang="en-US" sz="2000" dirty="0" smtClean="0">
                <a:solidFill>
                  <a:schemeClr val="bg1"/>
                </a:solidFill>
              </a:rPr>
              <a:t>Types of Adjustment Layer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8327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443730" y="907826"/>
            <a:ext cx="51884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tx2">
                    <a:lumMod val="50000"/>
                  </a:schemeClr>
                </a:solidFill>
              </a:rPr>
              <a:t>What is Color Correction?</a:t>
            </a:r>
          </a:p>
        </p:txBody>
      </p:sp>
      <p:sp>
        <p:nvSpPr>
          <p:cNvPr id="2" name="Rectangle 1"/>
          <p:cNvSpPr/>
          <p:nvPr/>
        </p:nvSpPr>
        <p:spPr>
          <a:xfrm>
            <a:off x="1876799" y="2330985"/>
            <a:ext cx="485273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The process of adjusting the colors of an</a:t>
            </a:r>
          </a:p>
          <a:p>
            <a:r>
              <a:rPr lang="en-US" sz="2000" dirty="0" smtClean="0">
                <a:solidFill>
                  <a:schemeClr val="bg1"/>
                </a:solidFill>
              </a:rPr>
              <a:t>image to make them appear more natural</a:t>
            </a:r>
          </a:p>
          <a:p>
            <a:r>
              <a:rPr lang="en-US" sz="2000" dirty="0" smtClean="0">
                <a:solidFill>
                  <a:schemeClr val="bg1"/>
                </a:solidFill>
              </a:rPr>
              <a:t>or to achieve a desired effect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950268" y="1873321"/>
            <a:ext cx="1285929" cy="40011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Definition</a:t>
            </a:r>
          </a:p>
        </p:txBody>
      </p:sp>
      <p:sp>
        <p:nvSpPr>
          <p:cNvPr id="7" name="Rectangle 6"/>
          <p:cNvSpPr/>
          <p:nvPr/>
        </p:nvSpPr>
        <p:spPr>
          <a:xfrm>
            <a:off x="1876799" y="3812298"/>
            <a:ext cx="1409360" cy="40011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Importance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876799" y="4351794"/>
            <a:ext cx="902319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The process of adjusting the colors of an image to make them appear more natural or to achieve a desired effect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519763" y="5297222"/>
            <a:ext cx="325762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chemeClr val="bg1"/>
                </a:solidFill>
              </a:rPr>
              <a:t>Corrects color imbalances</a:t>
            </a:r>
          </a:p>
        </p:txBody>
      </p:sp>
      <p:sp>
        <p:nvSpPr>
          <p:cNvPr id="10" name="Rectangle 9"/>
          <p:cNvSpPr/>
          <p:nvPr/>
        </p:nvSpPr>
        <p:spPr>
          <a:xfrm>
            <a:off x="2519762" y="5697332"/>
            <a:ext cx="303640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chemeClr val="bg1"/>
                </a:solidFill>
              </a:rPr>
              <a:t>Enhances image quality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519762" y="6097442"/>
            <a:ext cx="476444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chemeClr val="bg1"/>
                </a:solidFill>
              </a:rPr>
              <a:t>Creates a specific mood or artistic effect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7482" y="1450841"/>
            <a:ext cx="4780547" cy="277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476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  <p:bldP spid="9" grpId="0"/>
      <p:bldP spid="10" grpId="0"/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443730" y="907826"/>
            <a:ext cx="70509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tx2">
                    <a:lumMod val="50000"/>
                  </a:schemeClr>
                </a:solidFill>
              </a:rPr>
              <a:t>Introduction to Adjustment Layers</a:t>
            </a:r>
          </a:p>
        </p:txBody>
      </p:sp>
      <p:sp>
        <p:nvSpPr>
          <p:cNvPr id="2" name="Rectangle 1"/>
          <p:cNvSpPr/>
          <p:nvPr/>
        </p:nvSpPr>
        <p:spPr>
          <a:xfrm>
            <a:off x="1768515" y="2527783"/>
            <a:ext cx="429152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Non-destructive layers that allow </a:t>
            </a:r>
            <a:r>
              <a:rPr lang="en-US" sz="2000" dirty="0" smtClean="0">
                <a:solidFill>
                  <a:schemeClr val="bg1"/>
                </a:solidFill>
              </a:rPr>
              <a:t>you</a:t>
            </a:r>
          </a:p>
          <a:p>
            <a:r>
              <a:rPr lang="en-US" sz="2000" dirty="0" smtClean="0">
                <a:solidFill>
                  <a:schemeClr val="bg1"/>
                </a:solidFill>
              </a:rPr>
              <a:t>to </a:t>
            </a:r>
            <a:r>
              <a:rPr lang="en-US" sz="2000" dirty="0">
                <a:solidFill>
                  <a:schemeClr val="bg1"/>
                </a:solidFill>
              </a:rPr>
              <a:t>make changes to an image </a:t>
            </a:r>
            <a:r>
              <a:rPr lang="en-US" sz="2000" dirty="0" smtClean="0">
                <a:solidFill>
                  <a:schemeClr val="bg1"/>
                </a:solidFill>
              </a:rPr>
              <a:t>without</a:t>
            </a:r>
          </a:p>
          <a:p>
            <a:r>
              <a:rPr lang="en-US" sz="2000" dirty="0" smtClean="0">
                <a:solidFill>
                  <a:schemeClr val="bg1"/>
                </a:solidFill>
              </a:rPr>
              <a:t>permanently </a:t>
            </a:r>
            <a:r>
              <a:rPr lang="en-US" sz="2000" dirty="0">
                <a:solidFill>
                  <a:schemeClr val="bg1"/>
                </a:solidFill>
              </a:rPr>
              <a:t>altering the original</a:t>
            </a:r>
          </a:p>
        </p:txBody>
      </p:sp>
      <p:sp>
        <p:nvSpPr>
          <p:cNvPr id="4" name="Rectangle 3"/>
          <p:cNvSpPr/>
          <p:nvPr/>
        </p:nvSpPr>
        <p:spPr>
          <a:xfrm>
            <a:off x="1841984" y="2070119"/>
            <a:ext cx="1285929" cy="36933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Definition</a:t>
            </a:r>
          </a:p>
        </p:txBody>
      </p:sp>
      <p:sp>
        <p:nvSpPr>
          <p:cNvPr id="7" name="Rectangle 6"/>
          <p:cNvSpPr/>
          <p:nvPr/>
        </p:nvSpPr>
        <p:spPr>
          <a:xfrm>
            <a:off x="1876799" y="4123476"/>
            <a:ext cx="973343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Benefits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022598" y="4635753"/>
            <a:ext cx="491352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chemeClr val="bg1"/>
                </a:solidFill>
              </a:rPr>
              <a:t>Flexibility to edit adjustments at any time</a:t>
            </a:r>
          </a:p>
        </p:txBody>
      </p:sp>
      <p:sp>
        <p:nvSpPr>
          <p:cNvPr id="10" name="Rectangle 9"/>
          <p:cNvSpPr/>
          <p:nvPr/>
        </p:nvSpPr>
        <p:spPr>
          <a:xfrm>
            <a:off x="2022597" y="5035863"/>
            <a:ext cx="520687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chemeClr val="bg1"/>
                </a:solidFill>
              </a:rPr>
              <a:t>Ability to use masks for targeted corrections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022597" y="5435973"/>
            <a:ext cx="37946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chemeClr val="bg1"/>
                </a:solidFill>
              </a:rPr>
              <a:t>Preserve original image quality</a:t>
            </a:r>
          </a:p>
        </p:txBody>
      </p:sp>
      <p:pic>
        <p:nvPicPr>
          <p:cNvPr id="2050" name="Picture 2" descr="The power of color grading: A beginners guid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6123" y="1749608"/>
            <a:ext cx="4894729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1576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/>
      <p:bldP spid="10" grpId="0"/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464780" y="1393925"/>
            <a:ext cx="56959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tx2">
                    <a:lumMod val="50000"/>
                  </a:schemeClr>
                </a:solidFill>
              </a:rPr>
              <a:t>Types of Adjustment Layers</a:t>
            </a:r>
          </a:p>
        </p:txBody>
      </p:sp>
      <p:sp>
        <p:nvSpPr>
          <p:cNvPr id="4" name="Rectangle 3"/>
          <p:cNvSpPr/>
          <p:nvPr/>
        </p:nvSpPr>
        <p:spPr>
          <a:xfrm>
            <a:off x="1132650" y="2706937"/>
            <a:ext cx="2369069" cy="40011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Brightness/Contrast</a:t>
            </a:r>
          </a:p>
        </p:txBody>
      </p:sp>
      <p:sp>
        <p:nvSpPr>
          <p:cNvPr id="7" name="Rectangle 6"/>
          <p:cNvSpPr/>
          <p:nvPr/>
        </p:nvSpPr>
        <p:spPr>
          <a:xfrm>
            <a:off x="1132650" y="3183470"/>
            <a:ext cx="2369069" cy="40011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Levels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561980" y="2729715"/>
            <a:ext cx="32063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Adjusts light and dark values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132651" y="3693627"/>
            <a:ext cx="2369068" cy="40011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Curves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132650" y="4192502"/>
            <a:ext cx="2369068" cy="40011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Exposure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132650" y="4722141"/>
            <a:ext cx="2369068" cy="4001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Hue/Saturation</a:t>
            </a:r>
            <a:r>
              <a:rPr lang="en-US" sz="2000" dirty="0">
                <a:solidFill>
                  <a:schemeClr val="bg1"/>
                </a:solidFill>
              </a:rPr>
              <a:t>: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132650" y="5205481"/>
            <a:ext cx="2369068" cy="40011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Color Balance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132649" y="5700853"/>
            <a:ext cx="2369069" cy="40011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Black &amp; White</a:t>
            </a:r>
          </a:p>
        </p:txBody>
      </p:sp>
      <p:sp>
        <p:nvSpPr>
          <p:cNvPr id="17" name="Rectangle 16"/>
          <p:cNvSpPr/>
          <p:nvPr/>
        </p:nvSpPr>
        <p:spPr>
          <a:xfrm>
            <a:off x="3501719" y="3171438"/>
            <a:ext cx="424507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Controls tonal range and color balance</a:t>
            </a:r>
          </a:p>
        </p:txBody>
      </p:sp>
      <p:sp>
        <p:nvSpPr>
          <p:cNvPr id="18" name="Rectangle 17"/>
          <p:cNvSpPr/>
          <p:nvPr/>
        </p:nvSpPr>
        <p:spPr>
          <a:xfrm>
            <a:off x="3501719" y="3704662"/>
            <a:ext cx="385874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Fine-tunes brightness and contrast</a:t>
            </a:r>
          </a:p>
        </p:txBody>
      </p:sp>
      <p:sp>
        <p:nvSpPr>
          <p:cNvPr id="19" name="Rectangle 18"/>
          <p:cNvSpPr/>
          <p:nvPr/>
        </p:nvSpPr>
        <p:spPr>
          <a:xfrm>
            <a:off x="3501718" y="4200034"/>
            <a:ext cx="264880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Adjusts exposure levels</a:t>
            </a:r>
          </a:p>
        </p:txBody>
      </p:sp>
      <p:sp>
        <p:nvSpPr>
          <p:cNvPr id="20" name="Rectangle 19"/>
          <p:cNvSpPr/>
          <p:nvPr/>
        </p:nvSpPr>
        <p:spPr>
          <a:xfrm>
            <a:off x="3501718" y="4746623"/>
            <a:ext cx="365997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Modifies color intensity and hues</a:t>
            </a:r>
          </a:p>
        </p:txBody>
      </p:sp>
      <p:sp>
        <p:nvSpPr>
          <p:cNvPr id="21" name="Rectangle 20"/>
          <p:cNvSpPr/>
          <p:nvPr/>
        </p:nvSpPr>
        <p:spPr>
          <a:xfrm>
            <a:off x="3501718" y="5220066"/>
            <a:ext cx="321434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Adjusts the balance of colors</a:t>
            </a:r>
          </a:p>
        </p:txBody>
      </p:sp>
      <p:sp>
        <p:nvSpPr>
          <p:cNvPr id="22" name="Rectangle 21"/>
          <p:cNvSpPr/>
          <p:nvPr/>
        </p:nvSpPr>
        <p:spPr>
          <a:xfrm>
            <a:off x="3561980" y="5700853"/>
            <a:ext cx="348685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Converts an image to grayscale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0698" y="132915"/>
            <a:ext cx="4944454" cy="3252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751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11" grpId="0"/>
      <p:bldP spid="12" grpId="0" animBg="1"/>
      <p:bldP spid="13" grpId="0" animBg="1"/>
      <p:bldP spid="14" grpId="0" animBg="1"/>
      <p:bldP spid="15" grpId="0" animBg="1"/>
      <p:bldP spid="16" grpId="0" animBg="1"/>
      <p:bldP spid="17" grpId="0"/>
      <p:bldP spid="18" grpId="0"/>
      <p:bldP spid="19" grpId="0"/>
      <p:bldP spid="20" grpId="0"/>
      <p:bldP spid="21" grpId="0"/>
      <p:bldP spid="2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64862" y="602560"/>
            <a:ext cx="67228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tx2">
                    <a:lumMod val="50000"/>
                  </a:schemeClr>
                </a:solidFill>
              </a:rPr>
              <a:t>How to Apply Adjustment Layers</a:t>
            </a:r>
          </a:p>
        </p:txBody>
      </p:sp>
      <p:sp>
        <p:nvSpPr>
          <p:cNvPr id="2" name="Rectangle 1"/>
          <p:cNvSpPr/>
          <p:nvPr/>
        </p:nvSpPr>
        <p:spPr>
          <a:xfrm>
            <a:off x="1564862" y="1547881"/>
            <a:ext cx="784189" cy="40011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sz="2000" dirty="0"/>
              <a:t>Steps</a:t>
            </a:r>
          </a:p>
        </p:txBody>
      </p:sp>
      <p:sp>
        <p:nvSpPr>
          <p:cNvPr id="3" name="Rectangle 2"/>
          <p:cNvSpPr/>
          <p:nvPr/>
        </p:nvSpPr>
        <p:spPr>
          <a:xfrm>
            <a:off x="1564862" y="2138697"/>
            <a:ext cx="382508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chemeClr val="bg1"/>
                </a:solidFill>
              </a:rPr>
              <a:t>Open your image in Photoshop.</a:t>
            </a:r>
          </a:p>
        </p:txBody>
      </p:sp>
      <p:sp>
        <p:nvSpPr>
          <p:cNvPr id="23" name="Rectangle 22"/>
          <p:cNvSpPr/>
          <p:nvPr/>
        </p:nvSpPr>
        <p:spPr>
          <a:xfrm>
            <a:off x="1564862" y="2637742"/>
            <a:ext cx="756322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chemeClr val="bg1"/>
                </a:solidFill>
              </a:rPr>
              <a:t>Select the Adjustment Layer icon at the bottom of the Layers panel</a:t>
            </a:r>
          </a:p>
        </p:txBody>
      </p:sp>
      <p:sp>
        <p:nvSpPr>
          <p:cNvPr id="24" name="Rectangle 23"/>
          <p:cNvSpPr/>
          <p:nvPr/>
        </p:nvSpPr>
        <p:spPr>
          <a:xfrm>
            <a:off x="1564862" y="3136787"/>
            <a:ext cx="62488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chemeClr val="bg1"/>
                </a:solidFill>
              </a:rPr>
              <a:t>Choose the type of adjustment layer you want to apply</a:t>
            </a:r>
          </a:p>
        </p:txBody>
      </p:sp>
      <p:sp>
        <p:nvSpPr>
          <p:cNvPr id="25" name="Rectangle 24"/>
          <p:cNvSpPr/>
          <p:nvPr/>
        </p:nvSpPr>
        <p:spPr>
          <a:xfrm>
            <a:off x="1564862" y="3635832"/>
            <a:ext cx="53493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chemeClr val="bg1"/>
                </a:solidFill>
              </a:rPr>
              <a:t>Use the properties panel to make adjustments</a:t>
            </a:r>
          </a:p>
        </p:txBody>
      </p:sp>
      <p:sp>
        <p:nvSpPr>
          <p:cNvPr id="27" name="Rectangle 26"/>
          <p:cNvSpPr/>
          <p:nvPr/>
        </p:nvSpPr>
        <p:spPr>
          <a:xfrm>
            <a:off x="2223809" y="4426703"/>
            <a:ext cx="6211957" cy="40011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Use the layer mask to apply adjustments to specific areas</a:t>
            </a:r>
          </a:p>
        </p:txBody>
      </p:sp>
      <p:sp>
        <p:nvSpPr>
          <p:cNvPr id="8" name="Rectangle 7"/>
          <p:cNvSpPr/>
          <p:nvPr/>
        </p:nvSpPr>
        <p:spPr>
          <a:xfrm>
            <a:off x="1688573" y="4426703"/>
            <a:ext cx="536766" cy="40011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Tip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8032" y="77554"/>
            <a:ext cx="2653968" cy="3746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599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3" grpId="0"/>
      <p:bldP spid="24" grpId="0"/>
      <p:bldP spid="25" grpId="0"/>
      <p:bldP spid="27" grpId="0" animBg="1"/>
      <p:bldP spid="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64862" y="602560"/>
            <a:ext cx="80874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tx2">
                    <a:lumMod val="50000"/>
                  </a:schemeClr>
                </a:solidFill>
              </a:rPr>
              <a:t>Practical Example - Brightness/Contrast</a:t>
            </a:r>
          </a:p>
        </p:txBody>
      </p:sp>
      <p:sp>
        <p:nvSpPr>
          <p:cNvPr id="2" name="Rectangle 1"/>
          <p:cNvSpPr/>
          <p:nvPr/>
        </p:nvSpPr>
        <p:spPr>
          <a:xfrm>
            <a:off x="1564862" y="1547881"/>
            <a:ext cx="784189" cy="40011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sz="2000" dirty="0"/>
              <a:t>Steps</a:t>
            </a:r>
          </a:p>
        </p:txBody>
      </p:sp>
      <p:sp>
        <p:nvSpPr>
          <p:cNvPr id="3" name="Rectangle 2"/>
          <p:cNvSpPr/>
          <p:nvPr/>
        </p:nvSpPr>
        <p:spPr>
          <a:xfrm>
            <a:off x="1564862" y="2138697"/>
            <a:ext cx="382508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chemeClr val="bg1"/>
                </a:solidFill>
              </a:rPr>
              <a:t>Open your image in Photoshop.</a:t>
            </a:r>
          </a:p>
        </p:txBody>
      </p:sp>
      <p:sp>
        <p:nvSpPr>
          <p:cNvPr id="23" name="Rectangle 22"/>
          <p:cNvSpPr/>
          <p:nvPr/>
        </p:nvSpPr>
        <p:spPr>
          <a:xfrm>
            <a:off x="1564862" y="2637742"/>
            <a:ext cx="528221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chemeClr val="bg1"/>
                </a:solidFill>
              </a:rPr>
              <a:t>Apply a Brightness/Contrast adjustment layer</a:t>
            </a:r>
          </a:p>
        </p:txBody>
      </p:sp>
      <p:sp>
        <p:nvSpPr>
          <p:cNvPr id="24" name="Rectangle 23"/>
          <p:cNvSpPr/>
          <p:nvPr/>
        </p:nvSpPr>
        <p:spPr>
          <a:xfrm>
            <a:off x="1564862" y="3136787"/>
            <a:ext cx="499688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chemeClr val="bg1"/>
                </a:solidFill>
              </a:rPr>
              <a:t>Adjust the sliders to improve image quality</a:t>
            </a:r>
          </a:p>
        </p:txBody>
      </p:sp>
      <p:sp>
        <p:nvSpPr>
          <p:cNvPr id="25" name="Rectangle 24"/>
          <p:cNvSpPr/>
          <p:nvPr/>
        </p:nvSpPr>
        <p:spPr>
          <a:xfrm>
            <a:off x="1564862" y="3635832"/>
            <a:ext cx="524374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chemeClr val="bg1"/>
                </a:solidFill>
              </a:rPr>
              <a:t>Use the layer mask to fine-tune specific areas</a:t>
            </a:r>
          </a:p>
        </p:txBody>
      </p:sp>
      <p:pic>
        <p:nvPicPr>
          <p:cNvPr id="5122" name="Picture 2" descr="5 Reasons to Use Photoshop Curves Instead of Level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7405" y="4317667"/>
            <a:ext cx="6485464" cy="2432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4055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3" grpId="0"/>
      <p:bldP spid="24" grpId="0"/>
      <p:bldP spid="2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64862" y="602560"/>
            <a:ext cx="71689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accent5">
                    <a:lumMod val="75000"/>
                  </a:schemeClr>
                </a:solidFill>
              </a:rPr>
              <a:t>Practical Example - Hue/Saturation</a:t>
            </a:r>
          </a:p>
        </p:txBody>
      </p:sp>
      <p:sp>
        <p:nvSpPr>
          <p:cNvPr id="2" name="Rectangle 1"/>
          <p:cNvSpPr/>
          <p:nvPr/>
        </p:nvSpPr>
        <p:spPr>
          <a:xfrm>
            <a:off x="1564862" y="1547881"/>
            <a:ext cx="784189" cy="40011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sz="2000" dirty="0"/>
              <a:t>Steps</a:t>
            </a:r>
          </a:p>
        </p:txBody>
      </p:sp>
      <p:sp>
        <p:nvSpPr>
          <p:cNvPr id="3" name="Rectangle 2"/>
          <p:cNvSpPr/>
          <p:nvPr/>
        </p:nvSpPr>
        <p:spPr>
          <a:xfrm>
            <a:off x="1564862" y="2138697"/>
            <a:ext cx="382508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chemeClr val="bg1"/>
                </a:solidFill>
              </a:rPr>
              <a:t>Open your image in Photoshop.</a:t>
            </a:r>
          </a:p>
        </p:txBody>
      </p:sp>
      <p:sp>
        <p:nvSpPr>
          <p:cNvPr id="23" name="Rectangle 22"/>
          <p:cNvSpPr/>
          <p:nvPr/>
        </p:nvSpPr>
        <p:spPr>
          <a:xfrm>
            <a:off x="1564862" y="2637742"/>
            <a:ext cx="47868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chemeClr val="bg1"/>
                </a:solidFill>
              </a:rPr>
              <a:t>Apply a Hue/Saturation adjustment layer</a:t>
            </a:r>
          </a:p>
        </p:txBody>
      </p:sp>
      <p:sp>
        <p:nvSpPr>
          <p:cNvPr id="24" name="Rectangle 23"/>
          <p:cNvSpPr/>
          <p:nvPr/>
        </p:nvSpPr>
        <p:spPr>
          <a:xfrm>
            <a:off x="1564862" y="3136787"/>
            <a:ext cx="47868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chemeClr val="bg1"/>
                </a:solidFill>
              </a:rPr>
              <a:t>Apply a Hue/Saturation adjustment layer</a:t>
            </a:r>
          </a:p>
        </p:txBody>
      </p:sp>
      <p:sp>
        <p:nvSpPr>
          <p:cNvPr id="25" name="Rectangle 24"/>
          <p:cNvSpPr/>
          <p:nvPr/>
        </p:nvSpPr>
        <p:spPr>
          <a:xfrm>
            <a:off x="1564862" y="3635832"/>
            <a:ext cx="547021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chemeClr val="bg1"/>
                </a:solidFill>
              </a:rPr>
              <a:t>Target specific colors for selective </a:t>
            </a:r>
            <a:r>
              <a:rPr lang="en-US" sz="2000" dirty="0" smtClean="0">
                <a:solidFill>
                  <a:schemeClr val="bg1"/>
                </a:solidFill>
              </a:rPr>
              <a:t>adjustments</a:t>
            </a: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6146" name="Picture 2" descr="How to Create a Surreal Look in Photoshop Using Hue Adjustmen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8544" y="4390610"/>
            <a:ext cx="6173127" cy="2366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1520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50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3" grpId="0"/>
      <p:bldP spid="24" grpId="0"/>
      <p:bldP spid="2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64862" y="602560"/>
            <a:ext cx="69242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>
                <a:solidFill>
                  <a:schemeClr val="tx2">
                    <a:lumMod val="50000"/>
                  </a:schemeClr>
                </a:solidFill>
              </a:rPr>
              <a:t>Using Multiple Adjustment Layers</a:t>
            </a:r>
            <a:endParaRPr lang="en-US" sz="36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564862" y="1543206"/>
            <a:ext cx="767549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Combining multiple adjustment layers for more complex corrections</a:t>
            </a:r>
          </a:p>
        </p:txBody>
      </p:sp>
      <p:sp>
        <p:nvSpPr>
          <p:cNvPr id="23" name="Rectangle 22"/>
          <p:cNvSpPr/>
          <p:nvPr/>
        </p:nvSpPr>
        <p:spPr>
          <a:xfrm>
            <a:off x="1721273" y="2383642"/>
            <a:ext cx="426623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chemeClr val="bg1"/>
                </a:solidFill>
              </a:rPr>
              <a:t>Start with a Levels adjustment layer</a:t>
            </a:r>
          </a:p>
        </p:txBody>
      </p:sp>
      <p:sp>
        <p:nvSpPr>
          <p:cNvPr id="24" name="Rectangle 23"/>
          <p:cNvSpPr/>
          <p:nvPr/>
        </p:nvSpPr>
        <p:spPr>
          <a:xfrm>
            <a:off x="1721273" y="2882687"/>
            <a:ext cx="316105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chemeClr val="bg1"/>
                </a:solidFill>
              </a:rPr>
              <a:t>Add a Color Balance layer</a:t>
            </a:r>
          </a:p>
        </p:txBody>
      </p:sp>
      <p:sp>
        <p:nvSpPr>
          <p:cNvPr id="25" name="Rectangle 24"/>
          <p:cNvSpPr/>
          <p:nvPr/>
        </p:nvSpPr>
        <p:spPr>
          <a:xfrm>
            <a:off x="1721273" y="3381732"/>
            <a:ext cx="480253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chemeClr val="bg1"/>
                </a:solidFill>
              </a:rPr>
              <a:t>Finish with a Curves layer for final tweaks</a:t>
            </a:r>
          </a:p>
        </p:txBody>
      </p:sp>
      <p:sp>
        <p:nvSpPr>
          <p:cNvPr id="4" name="AutoShape 2" descr="Colorful Umbrella Images – Browse 252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7067431" y="2095302"/>
            <a:ext cx="4804270" cy="4543043"/>
          </a:xfrm>
          <a:prstGeom prst="round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987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3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3" grpId="0"/>
      <p:bldP spid="24" grpId="0"/>
      <p:bldP spid="25" grpId="0"/>
      <p:bldP spid="9" grpId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Parallax</Template>
  <TotalTime>350</TotalTime>
  <Words>332</Words>
  <Application>Microsoft Office PowerPoint</Application>
  <PresentationFormat>Widescreen</PresentationFormat>
  <Paragraphs>68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Corbel</vt:lpstr>
      <vt:lpstr>Wingdings</vt:lpstr>
      <vt:lpstr>Wingdings 3</vt:lpstr>
      <vt:lpstr>Parallax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Muhammad Ahmed Saeed</dc:creator>
  <cp:lastModifiedBy>Muhammad Ahmed Saeed</cp:lastModifiedBy>
  <cp:revision>362</cp:revision>
  <dcterms:created xsi:type="dcterms:W3CDTF">2024-06-08T09:17:22Z</dcterms:created>
  <dcterms:modified xsi:type="dcterms:W3CDTF">2024-08-13T06:32:14Z</dcterms:modified>
</cp:coreProperties>
</file>